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5"/>
  </p:notesMasterIdLst>
  <p:sldIdLst>
    <p:sldId id="258" r:id="rId2"/>
    <p:sldId id="256" r:id="rId3"/>
    <p:sldId id="281" r:id="rId4"/>
    <p:sldId id="265" r:id="rId5"/>
    <p:sldId id="289" r:id="rId6"/>
    <p:sldId id="266" r:id="rId7"/>
    <p:sldId id="284" r:id="rId8"/>
    <p:sldId id="282" r:id="rId9"/>
    <p:sldId id="291" r:id="rId10"/>
    <p:sldId id="315" r:id="rId11"/>
    <p:sldId id="314" r:id="rId12"/>
    <p:sldId id="290" r:id="rId13"/>
    <p:sldId id="298" r:id="rId14"/>
    <p:sldId id="299" r:id="rId15"/>
    <p:sldId id="300" r:id="rId16"/>
    <p:sldId id="316" r:id="rId17"/>
    <p:sldId id="302" r:id="rId18"/>
    <p:sldId id="309" r:id="rId19"/>
    <p:sldId id="310" r:id="rId20"/>
    <p:sldId id="312" r:id="rId21"/>
    <p:sldId id="303" r:id="rId22"/>
    <p:sldId id="304" r:id="rId23"/>
    <p:sldId id="31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7" autoAdjust="0"/>
    <p:restoredTop sz="94151" autoAdjust="0"/>
  </p:normalViewPr>
  <p:slideViewPr>
    <p:cSldViewPr snapToGrid="0">
      <p:cViewPr varScale="1">
        <p:scale>
          <a:sx n="80" d="100"/>
          <a:sy n="80" d="100"/>
        </p:scale>
        <p:origin x="614" y="62"/>
      </p:cViewPr>
      <p:guideLst/>
    </p:cSldViewPr>
  </p:slideViewPr>
  <p:outlineViewPr>
    <p:cViewPr>
      <p:scale>
        <a:sx n="33" d="100"/>
        <a:sy n="33" d="100"/>
      </p:scale>
      <p:origin x="0" y="-2928"/>
    </p:cViewPr>
  </p:outlineViewPr>
  <p:notesTextViewPr>
    <p:cViewPr>
      <p:scale>
        <a:sx n="1" d="1"/>
        <a:sy n="1" d="1"/>
      </p:scale>
      <p:origin x="0" y="0"/>
    </p:cViewPr>
  </p:notesTextViewPr>
  <p:sorterViewPr>
    <p:cViewPr>
      <p:scale>
        <a:sx n="100" d="100"/>
        <a:sy n="100" d="100"/>
      </p:scale>
      <p:origin x="0" y="-39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9B40E-A381-48BB-8129-1E262934AC34}"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0A8383-4204-4FEF-841E-820E22095736}" type="slidenum">
              <a:rPr lang="en-US" smtClean="0"/>
              <a:t>‹#›</a:t>
            </a:fld>
            <a:endParaRPr lang="en-US"/>
          </a:p>
        </p:txBody>
      </p:sp>
    </p:spTree>
    <p:extLst>
      <p:ext uri="{BB962C8B-B14F-4D97-AF65-F5344CB8AC3E}">
        <p14:creationId xmlns:p14="http://schemas.microsoft.com/office/powerpoint/2010/main" val="1517658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A8383-4204-4FEF-841E-820E22095736}" type="slidenum">
              <a:rPr lang="en-US" smtClean="0"/>
              <a:t>4</a:t>
            </a:fld>
            <a:endParaRPr lang="en-US"/>
          </a:p>
        </p:txBody>
      </p:sp>
    </p:spTree>
    <p:extLst>
      <p:ext uri="{BB962C8B-B14F-4D97-AF65-F5344CB8AC3E}">
        <p14:creationId xmlns:p14="http://schemas.microsoft.com/office/powerpoint/2010/main" val="3536914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4D34EF-7E1B-408B-81C1-4DAC422CAF91}"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63A0-41C2-40FE-ABD5-B7A23FEE91C3}" type="slidenum">
              <a:rPr lang="en-US" smtClean="0"/>
              <a:t>‹#›</a:t>
            </a:fld>
            <a:endParaRPr lang="en-US"/>
          </a:p>
        </p:txBody>
      </p:sp>
    </p:spTree>
    <p:extLst>
      <p:ext uri="{BB962C8B-B14F-4D97-AF65-F5344CB8AC3E}">
        <p14:creationId xmlns:p14="http://schemas.microsoft.com/office/powerpoint/2010/main" val="1891448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4D34EF-7E1B-408B-81C1-4DAC422CAF91}"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63A0-41C2-40FE-ABD5-B7A23FEE91C3}" type="slidenum">
              <a:rPr lang="en-US" smtClean="0"/>
              <a:t>‹#›</a:t>
            </a:fld>
            <a:endParaRPr lang="en-US"/>
          </a:p>
        </p:txBody>
      </p:sp>
    </p:spTree>
    <p:extLst>
      <p:ext uri="{BB962C8B-B14F-4D97-AF65-F5344CB8AC3E}">
        <p14:creationId xmlns:p14="http://schemas.microsoft.com/office/powerpoint/2010/main" val="2825876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4D34EF-7E1B-408B-81C1-4DAC422CAF91}"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63A0-41C2-40FE-ABD5-B7A23FEE91C3}" type="slidenum">
              <a:rPr lang="en-US" smtClean="0"/>
              <a:t>‹#›</a:t>
            </a:fld>
            <a:endParaRPr lang="en-US"/>
          </a:p>
        </p:txBody>
      </p:sp>
    </p:spTree>
    <p:extLst>
      <p:ext uri="{BB962C8B-B14F-4D97-AF65-F5344CB8AC3E}">
        <p14:creationId xmlns:p14="http://schemas.microsoft.com/office/powerpoint/2010/main" val="47888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4D34EF-7E1B-408B-81C1-4DAC422CAF91}"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63A0-41C2-40FE-ABD5-B7A23FEE91C3}" type="slidenum">
              <a:rPr lang="en-US" smtClean="0"/>
              <a:t>‹#›</a:t>
            </a:fld>
            <a:endParaRPr lang="en-US"/>
          </a:p>
        </p:txBody>
      </p:sp>
    </p:spTree>
    <p:extLst>
      <p:ext uri="{BB962C8B-B14F-4D97-AF65-F5344CB8AC3E}">
        <p14:creationId xmlns:p14="http://schemas.microsoft.com/office/powerpoint/2010/main" val="4097334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4D34EF-7E1B-408B-81C1-4DAC422CAF91}"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63A0-41C2-40FE-ABD5-B7A23FEE91C3}" type="slidenum">
              <a:rPr lang="en-US" smtClean="0"/>
              <a:t>‹#›</a:t>
            </a:fld>
            <a:endParaRPr lang="en-US"/>
          </a:p>
        </p:txBody>
      </p:sp>
    </p:spTree>
    <p:extLst>
      <p:ext uri="{BB962C8B-B14F-4D97-AF65-F5344CB8AC3E}">
        <p14:creationId xmlns:p14="http://schemas.microsoft.com/office/powerpoint/2010/main" val="51108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4D34EF-7E1B-408B-81C1-4DAC422CAF91}"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163A0-41C2-40FE-ABD5-B7A23FEE91C3}" type="slidenum">
              <a:rPr lang="en-US" smtClean="0"/>
              <a:t>‹#›</a:t>
            </a:fld>
            <a:endParaRPr lang="en-US"/>
          </a:p>
        </p:txBody>
      </p:sp>
    </p:spTree>
    <p:extLst>
      <p:ext uri="{BB962C8B-B14F-4D97-AF65-F5344CB8AC3E}">
        <p14:creationId xmlns:p14="http://schemas.microsoft.com/office/powerpoint/2010/main" val="3487608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4D34EF-7E1B-408B-81C1-4DAC422CAF91}" type="datetimeFigureOut">
              <a:rPr lang="en-US" smtClean="0"/>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7163A0-41C2-40FE-ABD5-B7A23FEE91C3}" type="slidenum">
              <a:rPr lang="en-US" smtClean="0"/>
              <a:t>‹#›</a:t>
            </a:fld>
            <a:endParaRPr lang="en-US"/>
          </a:p>
        </p:txBody>
      </p:sp>
    </p:spTree>
    <p:extLst>
      <p:ext uri="{BB962C8B-B14F-4D97-AF65-F5344CB8AC3E}">
        <p14:creationId xmlns:p14="http://schemas.microsoft.com/office/powerpoint/2010/main" val="229021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4D34EF-7E1B-408B-81C1-4DAC422CAF91}" type="datetimeFigureOut">
              <a:rPr lang="en-US" smtClean="0"/>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7163A0-41C2-40FE-ABD5-B7A23FEE91C3}" type="slidenum">
              <a:rPr lang="en-US" smtClean="0"/>
              <a:t>‹#›</a:t>
            </a:fld>
            <a:endParaRPr lang="en-US"/>
          </a:p>
        </p:txBody>
      </p:sp>
    </p:spTree>
    <p:extLst>
      <p:ext uri="{BB962C8B-B14F-4D97-AF65-F5344CB8AC3E}">
        <p14:creationId xmlns:p14="http://schemas.microsoft.com/office/powerpoint/2010/main" val="789861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4D34EF-7E1B-408B-81C1-4DAC422CAF91}" type="datetimeFigureOut">
              <a:rPr lang="en-US" smtClean="0"/>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163A0-41C2-40FE-ABD5-B7A23FEE91C3}" type="slidenum">
              <a:rPr lang="en-US" smtClean="0"/>
              <a:t>‹#›</a:t>
            </a:fld>
            <a:endParaRPr lang="en-US"/>
          </a:p>
        </p:txBody>
      </p:sp>
    </p:spTree>
    <p:extLst>
      <p:ext uri="{BB962C8B-B14F-4D97-AF65-F5344CB8AC3E}">
        <p14:creationId xmlns:p14="http://schemas.microsoft.com/office/powerpoint/2010/main" val="270219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4D34EF-7E1B-408B-81C1-4DAC422CAF91}"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163A0-41C2-40FE-ABD5-B7A23FEE91C3}" type="slidenum">
              <a:rPr lang="en-US" smtClean="0"/>
              <a:t>‹#›</a:t>
            </a:fld>
            <a:endParaRPr lang="en-US"/>
          </a:p>
        </p:txBody>
      </p:sp>
    </p:spTree>
    <p:extLst>
      <p:ext uri="{BB962C8B-B14F-4D97-AF65-F5344CB8AC3E}">
        <p14:creationId xmlns:p14="http://schemas.microsoft.com/office/powerpoint/2010/main" val="1108566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4D34EF-7E1B-408B-81C1-4DAC422CAF91}"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163A0-41C2-40FE-ABD5-B7A23FEE91C3}" type="slidenum">
              <a:rPr lang="en-US" smtClean="0"/>
              <a:t>‹#›</a:t>
            </a:fld>
            <a:endParaRPr lang="en-US"/>
          </a:p>
        </p:txBody>
      </p:sp>
    </p:spTree>
    <p:extLst>
      <p:ext uri="{BB962C8B-B14F-4D97-AF65-F5344CB8AC3E}">
        <p14:creationId xmlns:p14="http://schemas.microsoft.com/office/powerpoint/2010/main" val="144778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D34EF-7E1B-408B-81C1-4DAC422CAF91}" type="datetimeFigureOut">
              <a:rPr lang="en-US" smtClean="0"/>
              <a:t>6/12/2023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163A0-41C2-40FE-ABD5-B7A23FEE91C3}" type="slidenum">
              <a:rPr lang="en-US" smtClean="0"/>
              <a:t>‹#›</a:t>
            </a:fld>
            <a:endParaRPr lang="en-US"/>
          </a:p>
        </p:txBody>
      </p:sp>
    </p:spTree>
    <p:extLst>
      <p:ext uri="{BB962C8B-B14F-4D97-AF65-F5344CB8AC3E}">
        <p14:creationId xmlns:p14="http://schemas.microsoft.com/office/powerpoint/2010/main" val="4135772906"/>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E2F8A2-0A69-5470-97AD-B2B572FFEB9E}"/>
              </a:ext>
            </a:extLst>
          </p:cNvPr>
          <p:cNvSpPr>
            <a:spLocks noGrp="1"/>
          </p:cNvSpPr>
          <p:nvPr>
            <p:ph idx="1"/>
          </p:nvPr>
        </p:nvSpPr>
        <p:spPr/>
        <p:txBody>
          <a:bodyPr>
            <a:normAutofit/>
          </a:bodyPr>
          <a:lstStyle/>
          <a:p>
            <a:pPr marL="0" indent="0" algn="ctr">
              <a:buNone/>
            </a:pPr>
            <a:r>
              <a:rPr lang="en-US" sz="6600" dirty="0"/>
              <a:t>Instruction for Ushers</a:t>
            </a:r>
          </a:p>
          <a:p>
            <a:pPr marL="0" indent="0" algn="ctr">
              <a:buNone/>
            </a:pPr>
            <a:endParaRPr lang="en-US" sz="3600" dirty="0"/>
          </a:p>
          <a:p>
            <a:pPr marL="0" indent="0" algn="ctr">
              <a:buNone/>
            </a:pPr>
            <a:r>
              <a:rPr lang="en-US" sz="3600" dirty="0"/>
              <a:t>Our Savior’s Lutheran Church</a:t>
            </a:r>
          </a:p>
          <a:p>
            <a:pPr marL="0" indent="0" algn="ctr">
              <a:buNone/>
            </a:pPr>
            <a:r>
              <a:rPr lang="en-US" sz="3600" dirty="0"/>
              <a:t>New Ulm, MN</a:t>
            </a:r>
          </a:p>
        </p:txBody>
      </p:sp>
    </p:spTree>
    <p:extLst>
      <p:ext uri="{BB962C8B-B14F-4D97-AF65-F5344CB8AC3E}">
        <p14:creationId xmlns:p14="http://schemas.microsoft.com/office/powerpoint/2010/main" val="3262985547"/>
      </p:ext>
    </p:extLst>
  </p:cSld>
  <p:clrMapOvr>
    <a:masterClrMapping/>
  </p:clrMapOvr>
  <mc:AlternateContent xmlns:mc="http://schemas.openxmlformats.org/markup-compatibility/2006">
    <mc:Choice xmlns:p14="http://schemas.microsoft.com/office/powerpoint/2010/main" Requires="p14">
      <p:transition spd="slow" p14:dur="5000" advClick="0" advTm="5000"/>
    </mc:Choice>
    <mc:Fallback>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6E9D56-54BC-AF03-FC62-DA02A78B5483}"/>
              </a:ext>
            </a:extLst>
          </p:cNvPr>
          <p:cNvSpPr txBox="1"/>
          <p:nvPr/>
        </p:nvSpPr>
        <p:spPr>
          <a:xfrm>
            <a:off x="422031" y="435323"/>
            <a:ext cx="11347938" cy="5755422"/>
          </a:xfrm>
          <a:prstGeom prst="rect">
            <a:avLst/>
          </a:prstGeom>
          <a:noFill/>
        </p:spPr>
        <p:txBody>
          <a:bodyPr wrap="square">
            <a:spAutoFit/>
          </a:bodyPr>
          <a:lstStyle/>
          <a:p>
            <a:pPr marL="0" marR="0" algn="ctr" hangingPunct="0">
              <a:spcBef>
                <a:spcPts val="0"/>
              </a:spcBef>
              <a:spcAft>
                <a:spcPts val="0"/>
              </a:spcAft>
            </a:pP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Special Instructions for </a:t>
            </a:r>
            <a:r>
              <a:rPr lang="en-US" sz="3200" b="1" u="sng" dirty="0">
                <a:effectLst/>
                <a:latin typeface="Arial" panose="020B0604020202020204" pitchFamily="34" charset="0"/>
                <a:ea typeface="Times New Roman" panose="02020603050405020304" pitchFamily="18" charset="0"/>
                <a:cs typeface="Times New Roman" panose="02020603050405020304" pitchFamily="18" charset="0"/>
              </a:rPr>
              <a:t>Noisy Offering</a:t>
            </a:r>
            <a:r>
              <a:rPr lang="en-US" sz="3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hangingPunct="0">
              <a:spcBef>
                <a:spcPts val="0"/>
              </a:spcBef>
              <a:spcAft>
                <a:spcPts val="0"/>
              </a:spcAft>
            </a:pPr>
            <a:endParaRPr lang="en-US" sz="2400" b="1"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Before Worship confirm that the </a:t>
            </a:r>
            <a:r>
              <a:rPr lang="en-US" sz="2400" u="sng" dirty="0">
                <a:effectLst/>
                <a:latin typeface="Arial" panose="020B0604020202020204" pitchFamily="34" charset="0"/>
                <a:ea typeface="Times New Roman" panose="02020603050405020304" pitchFamily="18" charset="0"/>
                <a:cs typeface="Times New Roman" panose="02020603050405020304" pitchFamily="18" charset="0"/>
              </a:rPr>
              <a:t>four</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metal “Noisy Offering” Buckets are under the ushers’ table. These buckets are used to collect change, cash or other gifts.</a:t>
            </a:r>
          </a:p>
          <a:p>
            <a:pPr marL="342900" marR="0" lvl="0" indent="-342900" hangingPunct="0">
              <a:spcBef>
                <a:spcPts val="0"/>
              </a:spcBef>
              <a:spcAft>
                <a:spcPts val="0"/>
              </a:spcAft>
              <a:buFont typeface="Symbol" panose="05050102010706020507" pitchFamily="18" charset="2"/>
              <a:buChar char=""/>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RECEIVE THIS OFFERING according to the procedure just described above.</a:t>
            </a:r>
          </a:p>
          <a:p>
            <a:pPr marL="342900" marR="0" lvl="0" indent="-342900" hangingPunct="0">
              <a:spcBef>
                <a:spcPts val="0"/>
              </a:spcBef>
              <a:spcAft>
                <a:spcPts val="0"/>
              </a:spcAft>
              <a:buFont typeface="Symbol" panose="05050102010706020507" pitchFamily="18" charset="2"/>
              <a:buChar char=""/>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In addition to passing the offering plates (and </a:t>
            </a:r>
            <a:r>
              <a:rPr lang="en-US" sz="2400" u="sng" dirty="0">
                <a:effectLst/>
                <a:latin typeface="Arial" panose="020B0604020202020204" pitchFamily="34" charset="0"/>
                <a:ea typeface="Times New Roman" panose="02020603050405020304" pitchFamily="18" charset="0"/>
                <a:cs typeface="Times New Roman" panose="02020603050405020304" pitchFamily="18" charset="0"/>
              </a:rPr>
              <a:t>following at least a few rows behind)</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pass the noisy offering buckets. It is ideal if another set of ushers or other representatives (e.g. Mission Board) pass these buckets.</a:t>
            </a:r>
          </a:p>
          <a:p>
            <a:pPr marL="342900" marR="0" lvl="0" indent="-342900" hangingPunct="0">
              <a:spcBef>
                <a:spcPts val="0"/>
              </a:spcBef>
              <a:spcAft>
                <a:spcPts val="0"/>
              </a:spcAft>
              <a:buFont typeface="Symbol" panose="05050102010706020507" pitchFamily="18" charset="2"/>
              <a:buChar char=""/>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2400" u="sng" dirty="0">
                <a:effectLst/>
                <a:latin typeface="Arial" panose="020B0604020202020204" pitchFamily="34" charset="0"/>
                <a:ea typeface="Times New Roman" panose="02020603050405020304" pitchFamily="18" charset="0"/>
                <a:cs typeface="Times New Roman" panose="02020603050405020304" pitchFamily="18" charset="0"/>
              </a:rPr>
              <a:t>If you do not have additional ushers</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pass the buckets after passing the plates has been completed </a:t>
            </a:r>
          </a:p>
          <a:p>
            <a:br>
              <a:rPr lang="en-US" sz="2400" b="1" dirty="0">
                <a:effectLst/>
                <a:latin typeface="Arial" panose="020B0604020202020204" pitchFamily="34" charset="0"/>
                <a:ea typeface="Times New Roman" panose="02020603050405020304" pitchFamily="18" charset="0"/>
                <a:cs typeface="Times New Roman" panose="02020603050405020304" pitchFamily="18" charset="0"/>
              </a:rPr>
            </a:br>
            <a:endParaRPr lang="en-US" sz="2400" dirty="0"/>
          </a:p>
        </p:txBody>
      </p:sp>
    </p:spTree>
    <p:extLst>
      <p:ext uri="{BB962C8B-B14F-4D97-AF65-F5344CB8AC3E}">
        <p14:creationId xmlns:p14="http://schemas.microsoft.com/office/powerpoint/2010/main" val="3390645843"/>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A2BC6A-49AE-0D00-7893-1F11D025A58D}"/>
              </a:ext>
            </a:extLst>
          </p:cNvPr>
          <p:cNvSpPr txBox="1"/>
          <p:nvPr/>
        </p:nvSpPr>
        <p:spPr>
          <a:xfrm>
            <a:off x="618979" y="1334206"/>
            <a:ext cx="10360856" cy="2308324"/>
          </a:xfrm>
          <a:prstGeom prst="rect">
            <a:avLst/>
          </a:prstGeom>
          <a:noFill/>
        </p:spPr>
        <p:txBody>
          <a:bodyPr wrap="square">
            <a:spAutoFit/>
          </a:bodyPr>
          <a:lstStyle/>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Once the collection is done and all the offering plates have reached the </a:t>
            </a:r>
            <a:r>
              <a:rPr lang="en-US" sz="2400" dirty="0">
                <a:latin typeface="Arial" panose="020B0604020202020204" pitchFamily="34" charset="0"/>
                <a:ea typeface="Times New Roman" panose="02020603050405020304" pitchFamily="18" charset="0"/>
                <a:cs typeface="Times New Roman" panose="02020603050405020304" pitchFamily="18" charset="0"/>
              </a:rPr>
              <a:t>rear of the Sanctuary the </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ushers will be consolidate them and prepare to bring the offering plates forward to the altar. </a:t>
            </a:r>
          </a:p>
          <a:p>
            <a:pPr marL="342900" marR="0" lvl="0" indent="-342900" hangingPunct="0">
              <a:spcBef>
                <a:spcPts val="0"/>
              </a:spcBef>
              <a:spcAft>
                <a:spcPts val="0"/>
              </a:spcAft>
              <a:buFont typeface="Symbol" panose="05050102010706020507" pitchFamily="18" charset="2"/>
              <a:buChar char=""/>
            </a:pPr>
            <a:endParaRPr lang="en-US" sz="24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(Note: the “Noisy Offering” pails that Have been passed </a:t>
            </a:r>
            <a:r>
              <a:rPr lang="en-US" sz="2400" dirty="0">
                <a:latin typeface="Arial" panose="020B0604020202020204" pitchFamily="34" charset="0"/>
                <a:ea typeface="Times New Roman" panose="02020603050405020304" pitchFamily="18" charset="0"/>
                <a:cs typeface="Times New Roman" panose="02020603050405020304" pitchFamily="18" charset="0"/>
              </a:rPr>
              <a:t>should </a:t>
            </a:r>
            <a:r>
              <a:rPr lang="en-US" sz="2400" u="sng" dirty="0">
                <a:effectLst/>
                <a:latin typeface="Arial" panose="020B0604020202020204" pitchFamily="34" charset="0"/>
                <a:ea typeface="Times New Roman" panose="02020603050405020304" pitchFamily="18" charset="0"/>
                <a:cs typeface="Times New Roman" panose="02020603050405020304" pitchFamily="18" charset="0"/>
              </a:rPr>
              <a:t>remain at the rear</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of the Sanctuary.)</a:t>
            </a:r>
          </a:p>
        </p:txBody>
      </p:sp>
      <p:sp>
        <p:nvSpPr>
          <p:cNvPr id="4" name="TextBox 3">
            <a:extLst>
              <a:ext uri="{FF2B5EF4-FFF2-40B4-BE49-F238E27FC236}">
                <a16:creationId xmlns:a16="http://schemas.microsoft.com/office/drawing/2014/main" id="{4FF68506-9045-EB7E-F5FD-8D487DEA6098}"/>
              </a:ext>
            </a:extLst>
          </p:cNvPr>
          <p:cNvSpPr txBox="1"/>
          <p:nvPr/>
        </p:nvSpPr>
        <p:spPr>
          <a:xfrm>
            <a:off x="4329333" y="454989"/>
            <a:ext cx="2940148" cy="646331"/>
          </a:xfrm>
          <a:prstGeom prst="rect">
            <a:avLst/>
          </a:prstGeom>
          <a:noFill/>
        </p:spPr>
        <p:txBody>
          <a:bodyPr wrap="square" rtlCol="0">
            <a:spAutoFit/>
          </a:bodyPr>
          <a:lstStyle/>
          <a:p>
            <a:r>
              <a:rPr lang="en-US" sz="3600" dirty="0"/>
              <a:t>The Offering </a:t>
            </a:r>
          </a:p>
        </p:txBody>
      </p:sp>
    </p:spTree>
    <p:extLst>
      <p:ext uri="{BB962C8B-B14F-4D97-AF65-F5344CB8AC3E}">
        <p14:creationId xmlns:p14="http://schemas.microsoft.com/office/powerpoint/2010/main" val="3495355725"/>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19374F-C18B-D5FE-03CE-4983F360933B}"/>
              </a:ext>
            </a:extLst>
          </p:cNvPr>
          <p:cNvSpPr txBox="1"/>
          <p:nvPr/>
        </p:nvSpPr>
        <p:spPr>
          <a:xfrm>
            <a:off x="3411415" y="2412609"/>
            <a:ext cx="6119447" cy="923330"/>
          </a:xfrm>
          <a:prstGeom prst="rect">
            <a:avLst/>
          </a:prstGeom>
          <a:noFill/>
        </p:spPr>
        <p:txBody>
          <a:bodyPr wrap="square" rtlCol="0">
            <a:spAutoFit/>
          </a:bodyPr>
          <a:lstStyle/>
          <a:p>
            <a:r>
              <a:rPr lang="en-US" sz="5400" dirty="0"/>
              <a:t>Holy Communion</a:t>
            </a:r>
          </a:p>
        </p:txBody>
      </p:sp>
    </p:spTree>
    <p:extLst>
      <p:ext uri="{BB962C8B-B14F-4D97-AF65-F5344CB8AC3E}">
        <p14:creationId xmlns:p14="http://schemas.microsoft.com/office/powerpoint/2010/main" val="3780655050"/>
      </p:ext>
    </p:extLst>
  </p:cSld>
  <p:clrMapOvr>
    <a:masterClrMapping/>
  </p:clrMapOvr>
  <mc:AlternateContent xmlns:mc="http://schemas.openxmlformats.org/markup-compatibility/2006">
    <mc:Choice xmlns:p14="http://schemas.microsoft.com/office/powerpoint/2010/main" Requires="p14">
      <p:transition spd="slow" p14:dur="5000" advClick="0" advTm="5000"/>
    </mc:Choice>
    <mc:Fallback>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4C20DB-CC26-3F9B-7A87-461D84EBCECB}"/>
              </a:ext>
            </a:extLst>
          </p:cNvPr>
          <p:cNvSpPr txBox="1"/>
          <p:nvPr/>
        </p:nvSpPr>
        <p:spPr>
          <a:xfrm>
            <a:off x="923444" y="2090172"/>
            <a:ext cx="10487464" cy="3046988"/>
          </a:xfrm>
          <a:prstGeom prst="rect">
            <a:avLst/>
          </a:prstGeom>
          <a:noFill/>
        </p:spPr>
        <p:txBody>
          <a:bodyPr wrap="square">
            <a:spAutoFit/>
          </a:bodyPr>
          <a:lstStyle/>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During the “Offertory Song” bring the gifts forward up the center aisle and give the Communion elements to the pastor at the steps in front of the altar</a:t>
            </a:r>
          </a:p>
          <a:p>
            <a:pPr marL="457200" marR="0" hangingPunct="0">
              <a:spcBef>
                <a:spcPts val="0"/>
              </a:spcBef>
              <a:spcAft>
                <a:spcPts val="0"/>
              </a:spcAf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p>
          <a:p>
            <a:pPr marL="742950" marR="0" lvl="1" indent="-285750" hangingPunct="0">
              <a:spcBef>
                <a:spcPts val="0"/>
              </a:spcBef>
              <a:spcAft>
                <a:spcPts val="0"/>
              </a:spcAft>
              <a:buFont typeface="Courier New" panose="02070309020205020404" pitchFamily="49" charset="0"/>
              <a:buChar char="o"/>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One usher will bring up the wine and the other will bring up the bread/wafers </a:t>
            </a:r>
          </a:p>
          <a:p>
            <a:pPr marL="742950" marR="0" lvl="1" indent="-285750" hangingPunct="0">
              <a:spcBef>
                <a:spcPts val="0"/>
              </a:spcBef>
              <a:spcAft>
                <a:spcPts val="0"/>
              </a:spcAft>
              <a:buFont typeface="Courier New" panose="02070309020205020404" pitchFamily="49" charset="0"/>
              <a:buChar char="o"/>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hangingPunct="0">
              <a:spcBef>
                <a:spcPts val="0"/>
              </a:spcBef>
              <a:spcAft>
                <a:spcPts val="0"/>
              </a:spcAft>
              <a:buFont typeface="Courier New" panose="02070309020205020404" pitchFamily="49" charset="0"/>
              <a:buChar char="o"/>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The acolytes will bring up the offering plates </a:t>
            </a:r>
          </a:p>
        </p:txBody>
      </p:sp>
      <p:sp>
        <p:nvSpPr>
          <p:cNvPr id="2" name="TextBox 1">
            <a:extLst>
              <a:ext uri="{FF2B5EF4-FFF2-40B4-BE49-F238E27FC236}">
                <a16:creationId xmlns:a16="http://schemas.microsoft.com/office/drawing/2014/main" id="{422645F8-1546-D311-9402-6AF8C9D54940}"/>
              </a:ext>
            </a:extLst>
          </p:cNvPr>
          <p:cNvSpPr txBox="1"/>
          <p:nvPr/>
        </p:nvSpPr>
        <p:spPr>
          <a:xfrm>
            <a:off x="4159431" y="522514"/>
            <a:ext cx="3873137" cy="707886"/>
          </a:xfrm>
          <a:prstGeom prst="rect">
            <a:avLst/>
          </a:prstGeom>
          <a:noFill/>
        </p:spPr>
        <p:txBody>
          <a:bodyPr wrap="square" rtlCol="0">
            <a:spAutoFit/>
          </a:bodyPr>
          <a:lstStyle/>
          <a:p>
            <a:r>
              <a:rPr lang="en-US" sz="4000" dirty="0"/>
              <a:t>Holy Communion</a:t>
            </a:r>
          </a:p>
        </p:txBody>
      </p:sp>
    </p:spTree>
    <p:extLst>
      <p:ext uri="{BB962C8B-B14F-4D97-AF65-F5344CB8AC3E}">
        <p14:creationId xmlns:p14="http://schemas.microsoft.com/office/powerpoint/2010/main" val="2836500572"/>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89DFE0-7755-B3BF-FC74-924DAFC6D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335" y="445790"/>
            <a:ext cx="8633829" cy="5994555"/>
          </a:xfrm>
          <a:prstGeom prst="rect">
            <a:avLst/>
          </a:prstGeom>
        </p:spPr>
      </p:pic>
    </p:spTree>
    <p:extLst>
      <p:ext uri="{BB962C8B-B14F-4D97-AF65-F5344CB8AC3E}">
        <p14:creationId xmlns:p14="http://schemas.microsoft.com/office/powerpoint/2010/main" val="1182022489"/>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656C7E-8CBE-BDAF-876F-3DA693EE0B45}"/>
              </a:ext>
            </a:extLst>
          </p:cNvPr>
          <p:cNvSpPr txBox="1"/>
          <p:nvPr/>
        </p:nvSpPr>
        <p:spPr>
          <a:xfrm>
            <a:off x="555673" y="579471"/>
            <a:ext cx="10614074" cy="2308324"/>
          </a:xfrm>
          <a:prstGeom prst="rect">
            <a:avLst/>
          </a:prstGeom>
          <a:noFill/>
        </p:spPr>
        <p:txBody>
          <a:bodyPr wrap="square">
            <a:spAutoFit/>
          </a:bodyPr>
          <a:lstStyle/>
          <a:p>
            <a:pPr marL="342900" marR="0" lvl="0" indent="-342900" hangingPunct="0">
              <a:spcBef>
                <a:spcPts val="0"/>
              </a:spcBef>
              <a:spcAft>
                <a:spcPts val="0"/>
              </a:spcAft>
              <a:buFont typeface="Symbol" panose="05050102010706020507" pitchFamily="18" charset="2"/>
              <a:buChar char=""/>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Ushers remain stranding in front of the altar until </a:t>
            </a:r>
            <a:r>
              <a:rPr lang="en-US" sz="2400" u="sng" dirty="0">
                <a:effectLst/>
                <a:latin typeface="Arial" panose="020B0604020202020204" pitchFamily="34" charset="0"/>
                <a:ea typeface="Times New Roman" panose="02020603050405020304" pitchFamily="18" charset="0"/>
                <a:cs typeface="Times New Roman" panose="02020603050405020304" pitchFamily="18" charset="0"/>
              </a:rPr>
              <a:t>after</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the “Offertory Prayer”</a:t>
            </a:r>
          </a:p>
          <a:p>
            <a:pPr marL="342900" marR="0" lvl="0" indent="-342900" hangingPunct="0">
              <a:spcBef>
                <a:spcPts val="0"/>
              </a:spcBef>
              <a:spcAft>
                <a:spcPts val="0"/>
              </a:spcAft>
              <a:buFont typeface="Symbol" panose="05050102010706020507" pitchFamily="18" charset="2"/>
              <a:buChar char=""/>
            </a:pPr>
            <a:endParaRPr lang="en-US" sz="24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Ushers return to the stained glass doors at back of Sanctuary during the “Words </a:t>
            </a:r>
            <a:r>
              <a:rPr lang="en-US" sz="2400" dirty="0">
                <a:latin typeface="Arial" panose="020B0604020202020204" pitchFamily="34" charset="0"/>
                <a:ea typeface="Times New Roman" panose="02020603050405020304" pitchFamily="18" charset="0"/>
                <a:cs typeface="Times New Roman" panose="02020603050405020304" pitchFamily="18" charset="0"/>
              </a:rPr>
              <a:t>of Institution”</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B61F44D-3F74-5126-FEEC-286E263F1459}"/>
              </a:ext>
            </a:extLst>
          </p:cNvPr>
          <p:cNvSpPr txBox="1"/>
          <p:nvPr/>
        </p:nvSpPr>
        <p:spPr>
          <a:xfrm>
            <a:off x="4034790" y="409693"/>
            <a:ext cx="3655841"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Holy Communion</a:t>
            </a:r>
          </a:p>
        </p:txBody>
      </p:sp>
      <p:pic>
        <p:nvPicPr>
          <p:cNvPr id="4" name="Picture 3">
            <a:extLst>
              <a:ext uri="{FF2B5EF4-FFF2-40B4-BE49-F238E27FC236}">
                <a16:creationId xmlns:a16="http://schemas.microsoft.com/office/drawing/2014/main" id="{DB971956-72B6-5296-8CAB-7607EAD07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244" y="3057573"/>
            <a:ext cx="8806378" cy="3309370"/>
          </a:xfrm>
          <a:prstGeom prst="rect">
            <a:avLst/>
          </a:prstGeom>
        </p:spPr>
      </p:pic>
    </p:spTree>
    <p:extLst>
      <p:ext uri="{BB962C8B-B14F-4D97-AF65-F5344CB8AC3E}">
        <p14:creationId xmlns:p14="http://schemas.microsoft.com/office/powerpoint/2010/main" val="1758204769"/>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C95EE8-0E04-3C13-9A65-44F3EEE2F765}"/>
              </a:ext>
            </a:extLst>
          </p:cNvPr>
          <p:cNvSpPr txBox="1"/>
          <p:nvPr/>
        </p:nvSpPr>
        <p:spPr>
          <a:xfrm>
            <a:off x="1288366" y="826870"/>
            <a:ext cx="9615267" cy="830997"/>
          </a:xfrm>
          <a:prstGeom prst="rect">
            <a:avLst/>
          </a:prstGeom>
          <a:noFill/>
        </p:spPr>
        <p:txBody>
          <a:bodyPr wrap="square">
            <a:spAutoFit/>
          </a:bodyPr>
          <a:lstStyle/>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Ushers return to the stained glass doors at back of Sanctuary during the “Words </a:t>
            </a:r>
            <a:r>
              <a:rPr lang="en-US" sz="2400" dirty="0">
                <a:latin typeface="Arial" panose="020B0604020202020204" pitchFamily="34" charset="0"/>
                <a:ea typeface="Times New Roman" panose="02020603050405020304" pitchFamily="18" charset="0"/>
                <a:cs typeface="Times New Roman" panose="02020603050405020304" pitchFamily="18" charset="0"/>
              </a:rPr>
              <a:t>of Institution”</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77A7646-5422-786B-0A0B-917764C18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482" y="2125408"/>
            <a:ext cx="10145151" cy="3812471"/>
          </a:xfrm>
          <a:prstGeom prst="rect">
            <a:avLst/>
          </a:prstGeom>
        </p:spPr>
      </p:pic>
    </p:spTree>
    <p:extLst>
      <p:ext uri="{BB962C8B-B14F-4D97-AF65-F5344CB8AC3E}">
        <p14:creationId xmlns:p14="http://schemas.microsoft.com/office/powerpoint/2010/main" val="465040533"/>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F5E262-F82D-A08C-4885-8E34A029FBFC}"/>
              </a:ext>
            </a:extLst>
          </p:cNvPr>
          <p:cNvSpPr txBox="1"/>
          <p:nvPr/>
        </p:nvSpPr>
        <p:spPr>
          <a:xfrm>
            <a:off x="1003495" y="796837"/>
            <a:ext cx="10658621" cy="2308324"/>
          </a:xfrm>
          <a:prstGeom prst="rect">
            <a:avLst/>
          </a:prstGeom>
          <a:noFill/>
        </p:spPr>
        <p:txBody>
          <a:bodyPr wrap="square">
            <a:spAutoFit/>
          </a:bodyPr>
          <a:lstStyle/>
          <a:p>
            <a:pPr marL="0" marR="0" hangingPunct="0">
              <a:spcBef>
                <a:spcPts val="0"/>
              </a:spcBef>
              <a:spcAft>
                <a:spcPts val="0"/>
              </a:spcAft>
            </a:pP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USHERS DISMISS congregants from their pews to approach the Altar </a:t>
            </a:r>
          </a:p>
          <a:p>
            <a:pPr marL="342900" marR="0" lvl="0" indent="-342900" hangingPunct="0">
              <a:spcBef>
                <a:spcPts val="0"/>
              </a:spcBef>
              <a:spcAft>
                <a:spcPts val="0"/>
              </a:spcAft>
              <a:buFont typeface="Symbol" panose="05050102010706020507" pitchFamily="18" charset="2"/>
              <a:buChar char=""/>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hangingPunct="0">
              <a:spcBef>
                <a:spcPts val="0"/>
              </a:spcBef>
              <a:spcAft>
                <a:spcPts val="0"/>
              </a:spcAft>
              <a:buFont typeface="Courier New" panose="02070309020205020404" pitchFamily="49" charset="0"/>
              <a:buChar char="o"/>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Starting at the front, dismiss the large pew sections first via the CENTER AISLE	</a:t>
            </a:r>
          </a:p>
          <a:p>
            <a:pPr marL="742950" marR="0" lvl="1" indent="-285750" hangingPunct="0">
              <a:spcBef>
                <a:spcPts val="0"/>
              </a:spcBef>
              <a:spcAft>
                <a:spcPts val="0"/>
              </a:spcAft>
              <a:buFont typeface="Courier New" panose="02070309020205020404" pitchFamily="49" charset="0"/>
              <a:buChar char="o"/>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D70BCA0-B395-84C8-835B-9224B9F30371}"/>
              </a:ext>
            </a:extLst>
          </p:cNvPr>
          <p:cNvSpPr txBox="1"/>
          <p:nvPr/>
        </p:nvSpPr>
        <p:spPr>
          <a:xfrm>
            <a:off x="2557975" y="451896"/>
            <a:ext cx="7076050"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Holy Communion – 2 stations</a:t>
            </a:r>
          </a:p>
        </p:txBody>
      </p:sp>
    </p:spTree>
    <p:extLst>
      <p:ext uri="{BB962C8B-B14F-4D97-AF65-F5344CB8AC3E}">
        <p14:creationId xmlns:p14="http://schemas.microsoft.com/office/powerpoint/2010/main" val="4122937783"/>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8ACB2E-4C22-D8B9-30CD-0DE5226914E6}"/>
              </a:ext>
            </a:extLst>
          </p:cNvPr>
          <p:cNvSpPr txBox="1"/>
          <p:nvPr/>
        </p:nvSpPr>
        <p:spPr>
          <a:xfrm>
            <a:off x="766688" y="1082265"/>
            <a:ext cx="10093570" cy="830997"/>
          </a:xfrm>
          <a:prstGeom prst="rect">
            <a:avLst/>
          </a:prstGeom>
          <a:noFill/>
        </p:spPr>
        <p:txBody>
          <a:bodyPr wrap="square">
            <a:spAutoFit/>
          </a:bodyPr>
          <a:lstStyle/>
          <a:p>
            <a:pPr marL="742950" marR="0" lvl="1" indent="-285750" hangingPunct="0">
              <a:spcBef>
                <a:spcPts val="0"/>
              </a:spcBef>
              <a:spcAft>
                <a:spcPts val="0"/>
              </a:spcAft>
              <a:buFont typeface="Courier New" panose="02070309020205020404" pitchFamily="49" charset="0"/>
              <a:buChar char="o"/>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Communicants proceed to nearest communion station and return to their pews via the outside aisles</a:t>
            </a:r>
          </a:p>
        </p:txBody>
      </p:sp>
      <p:sp>
        <p:nvSpPr>
          <p:cNvPr id="5" name="TextBox 4">
            <a:extLst>
              <a:ext uri="{FF2B5EF4-FFF2-40B4-BE49-F238E27FC236}">
                <a16:creationId xmlns:a16="http://schemas.microsoft.com/office/drawing/2014/main" id="{324EA9B5-4EC6-526C-4ADA-588B25E1A93C}"/>
              </a:ext>
            </a:extLst>
          </p:cNvPr>
          <p:cNvSpPr txBox="1"/>
          <p:nvPr/>
        </p:nvSpPr>
        <p:spPr>
          <a:xfrm>
            <a:off x="2576147" y="367491"/>
            <a:ext cx="6094826"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Holy Communion – 2 stations</a:t>
            </a:r>
          </a:p>
        </p:txBody>
      </p:sp>
      <p:pic>
        <p:nvPicPr>
          <p:cNvPr id="4" name="Picture 3">
            <a:extLst>
              <a:ext uri="{FF2B5EF4-FFF2-40B4-BE49-F238E27FC236}">
                <a16:creationId xmlns:a16="http://schemas.microsoft.com/office/drawing/2014/main" id="{9FC49DFB-7C18-6B94-0163-ACFF51D8F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29" y="2223257"/>
            <a:ext cx="10932942" cy="4108517"/>
          </a:xfrm>
          <a:prstGeom prst="rect">
            <a:avLst/>
          </a:prstGeom>
        </p:spPr>
      </p:pic>
    </p:spTree>
    <p:extLst>
      <p:ext uri="{BB962C8B-B14F-4D97-AF65-F5344CB8AC3E}">
        <p14:creationId xmlns:p14="http://schemas.microsoft.com/office/powerpoint/2010/main" val="2689865895"/>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D8EE30-A776-6DD6-FA69-A07CE0032591}"/>
              </a:ext>
            </a:extLst>
          </p:cNvPr>
          <p:cNvSpPr txBox="1"/>
          <p:nvPr/>
        </p:nvSpPr>
        <p:spPr>
          <a:xfrm>
            <a:off x="661183" y="1558389"/>
            <a:ext cx="10353820" cy="1077218"/>
          </a:xfrm>
          <a:prstGeom prst="rect">
            <a:avLst/>
          </a:prstGeom>
          <a:noFill/>
        </p:spPr>
        <p:txBody>
          <a:bodyPr wrap="square">
            <a:spAutoFit/>
          </a:bodyPr>
          <a:lstStyle/>
          <a:p>
            <a:pPr marL="342900" marR="0" lvl="0" indent="-342900" hangingPunct="0">
              <a:spcBef>
                <a:spcPts val="0"/>
              </a:spcBef>
              <a:spcAft>
                <a:spcPts val="0"/>
              </a:spcAft>
              <a:buFont typeface="Courier New" panose="02070309020205020404" pitchFamily="49" charset="0"/>
              <a:buChar char="o"/>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After dismissing from the large sections, dismiss the small pew sections. </a:t>
            </a:r>
          </a:p>
        </p:txBody>
      </p:sp>
    </p:spTree>
    <p:extLst>
      <p:ext uri="{BB962C8B-B14F-4D97-AF65-F5344CB8AC3E}">
        <p14:creationId xmlns:p14="http://schemas.microsoft.com/office/powerpoint/2010/main" val="231528056"/>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4BE0-9399-F93C-6734-B9932412C31B}"/>
              </a:ext>
            </a:extLst>
          </p:cNvPr>
          <p:cNvSpPr>
            <a:spLocks noGrp="1"/>
          </p:cNvSpPr>
          <p:nvPr>
            <p:ph type="ctrTitle"/>
          </p:nvPr>
        </p:nvSpPr>
        <p:spPr>
          <a:xfrm>
            <a:off x="1092691" y="1842867"/>
            <a:ext cx="9395791" cy="4775982"/>
          </a:xfrm>
        </p:spPr>
        <p:txBody>
          <a:bodyPr>
            <a:normAutofit fontScale="90000"/>
          </a:bodyPr>
          <a:lstStyle/>
          <a:p>
            <a:pPr marL="0" marR="0" algn="l" hangingPunct="0">
              <a:spcBef>
                <a:spcPts val="0"/>
              </a:spcBef>
              <a:spcAft>
                <a:spcPts val="0"/>
              </a:spcAft>
            </a:pPr>
            <a:br>
              <a:rPr lang="en-US" sz="1400" b="1" u="sng" dirty="0">
                <a:effectLst/>
                <a:latin typeface="Arial" panose="020B0604020202020204" pitchFamily="34" charset="0"/>
                <a:ea typeface="Times New Roman" panose="02020603050405020304" pitchFamily="18" charset="0"/>
                <a:cs typeface="Times New Roman" panose="02020603050405020304" pitchFamily="18" charset="0"/>
              </a:rPr>
            </a:br>
            <a:br>
              <a:rPr lang="en-US" sz="1400" b="1" u="sng" dirty="0">
                <a:effectLst/>
                <a:latin typeface="Arial" panose="020B0604020202020204" pitchFamily="34" charset="0"/>
                <a:ea typeface="Times New Roman" panose="02020603050405020304" pitchFamily="18" charset="0"/>
                <a:cs typeface="Times New Roman" panose="02020603050405020304" pitchFamily="18" charset="0"/>
              </a:rPr>
            </a:br>
            <a:br>
              <a:rPr lang="en-US" sz="1400" b="1" u="sng" dirty="0">
                <a:effectLst/>
                <a:latin typeface="Arial" panose="020B0604020202020204" pitchFamily="34" charset="0"/>
                <a:ea typeface="Times New Roman" panose="02020603050405020304" pitchFamily="18" charset="0"/>
                <a:cs typeface="Times New Roman" panose="02020603050405020304" pitchFamily="18" charset="0"/>
              </a:rPr>
            </a:br>
            <a:br>
              <a:rPr lang="en-US" sz="1400" b="1" u="sng" dirty="0">
                <a:effectLst/>
                <a:latin typeface="Arial" panose="020B0604020202020204" pitchFamily="34" charset="0"/>
                <a:ea typeface="Times New Roman" panose="02020603050405020304" pitchFamily="18" charset="0"/>
                <a:cs typeface="Times New Roman" panose="02020603050405020304" pitchFamily="18" charset="0"/>
              </a:rPr>
            </a:b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i="1" dirty="0">
                <a:effectLst/>
                <a:latin typeface="Arial" panose="020B0604020202020204" pitchFamily="34" charset="0"/>
                <a:ea typeface="Times New Roman" panose="02020603050405020304" pitchFamily="18" charset="0"/>
                <a:cs typeface="Times New Roman" panose="02020603050405020304" pitchFamily="18" charset="0"/>
              </a:rPr>
              <a:t>Before Worship</a:t>
            </a:r>
            <a:br>
              <a:rPr lang="en-US" sz="2400" b="1" i="1" dirty="0">
                <a:effectLst/>
                <a:latin typeface="Arial" panose="020B0604020202020204" pitchFamily="34" charset="0"/>
                <a:ea typeface="Times New Roman" panose="02020603050405020304" pitchFamily="18" charset="0"/>
                <a:cs typeface="Times New Roman" panose="02020603050405020304" pitchFamily="18" charset="0"/>
              </a:rPr>
            </a:br>
            <a:br>
              <a:rPr lang="en-US" sz="2400" b="1" i="1" u="sng" dirty="0">
                <a:effectLst/>
                <a:latin typeface="Arial" panose="020B0604020202020204" pitchFamily="34" charset="0"/>
                <a:ea typeface="Times New Roman" panose="02020603050405020304" pitchFamily="18" charset="0"/>
                <a:cs typeface="Times New Roman" panose="02020603050405020304" pitchFamily="18" charset="0"/>
              </a:rPr>
            </a:br>
            <a:br>
              <a:rPr lang="en-US" sz="2400" i="1" dirty="0">
                <a:effectLst/>
                <a:latin typeface="Arial" panose="020B0604020202020204" pitchFamily="34" charset="0"/>
                <a:ea typeface="Times New Roman" panose="02020603050405020304" pitchFamily="18" charset="0"/>
                <a:cs typeface="Times New Roman" panose="02020603050405020304" pitchFamily="18" charset="0"/>
              </a:rPr>
            </a:br>
            <a:r>
              <a:rPr lang="en-US" sz="2700" b="1" i="1" dirty="0">
                <a:effectLst/>
                <a:latin typeface="Arial" panose="020B0604020202020204" pitchFamily="34" charset="0"/>
                <a:ea typeface="Times New Roman" panose="02020603050405020304" pitchFamily="18" charset="0"/>
                <a:cs typeface="Times New Roman" panose="02020603050405020304" pitchFamily="18" charset="0"/>
              </a:rPr>
              <a:t>Please </a:t>
            </a:r>
            <a:r>
              <a:rPr lang="en-US" sz="2700" b="1" i="1" u="sng" dirty="0">
                <a:effectLst/>
                <a:latin typeface="Arial" panose="020B0604020202020204" pitchFamily="34" charset="0"/>
                <a:ea typeface="Times New Roman" panose="02020603050405020304" pitchFamily="18" charset="0"/>
                <a:cs typeface="Times New Roman" panose="02020603050405020304" pitchFamily="18" charset="0"/>
              </a:rPr>
              <a:t>arrive at least 30 minutes before </a:t>
            </a:r>
            <a:r>
              <a:rPr lang="en-US" sz="2700" b="1" i="1" dirty="0">
                <a:effectLst/>
                <a:latin typeface="Arial" panose="020B0604020202020204" pitchFamily="34" charset="0"/>
                <a:ea typeface="Times New Roman" panose="02020603050405020304" pitchFamily="18" charset="0"/>
                <a:cs typeface="Times New Roman" panose="02020603050405020304" pitchFamily="18" charset="0"/>
              </a:rPr>
              <a:t>the service.</a:t>
            </a:r>
            <a:r>
              <a:rPr lang="en-US" sz="2700" i="1" dirty="0">
                <a:effectLst/>
                <a:latin typeface="Arial" panose="020B0604020202020204" pitchFamily="34" charset="0"/>
                <a:ea typeface="Times New Roman" panose="02020603050405020304" pitchFamily="18" charset="0"/>
                <a:cs typeface="Times New Roman" panose="02020603050405020304" pitchFamily="18" charset="0"/>
              </a:rPr>
              <a:t> </a:t>
            </a:r>
            <a:br>
              <a:rPr lang="en-US" sz="2700" i="1" dirty="0">
                <a:effectLst/>
                <a:latin typeface="Arial" panose="020B0604020202020204" pitchFamily="34" charset="0"/>
                <a:ea typeface="Times New Roman" panose="02020603050405020304" pitchFamily="18" charset="0"/>
                <a:cs typeface="Times New Roman" panose="02020603050405020304" pitchFamily="18" charset="0"/>
              </a:rPr>
            </a:br>
            <a:br>
              <a:rPr lang="en-US" sz="2700" i="1" dirty="0">
                <a:effectLst/>
                <a:latin typeface="Arial" panose="020B0604020202020204" pitchFamily="34" charset="0"/>
                <a:ea typeface="Times New Roman" panose="02020603050405020304" pitchFamily="18" charset="0"/>
                <a:cs typeface="Times New Roman" panose="02020603050405020304" pitchFamily="18" charset="0"/>
              </a:rPr>
            </a:br>
            <a:br>
              <a:rPr lang="en-US" sz="2700" i="1" dirty="0">
                <a:effectLst/>
                <a:latin typeface="Arial" panose="020B0604020202020204" pitchFamily="34" charset="0"/>
                <a:ea typeface="Times New Roman" panose="02020603050405020304" pitchFamily="18" charset="0"/>
                <a:cs typeface="Times New Roman" panose="02020603050405020304" pitchFamily="18" charset="0"/>
              </a:rPr>
            </a:br>
            <a:br>
              <a:rPr lang="en-US" sz="2700" i="1" dirty="0">
                <a:effectLst/>
                <a:latin typeface="Arial" panose="020B0604020202020204" pitchFamily="34" charset="0"/>
                <a:ea typeface="Times New Roman" panose="02020603050405020304" pitchFamily="18" charset="0"/>
                <a:cs typeface="Times New Roman" panose="02020603050405020304" pitchFamily="18" charset="0"/>
              </a:rPr>
            </a:br>
            <a:r>
              <a:rPr lang="en-US" sz="2700" b="1" i="1" dirty="0">
                <a:effectLst/>
                <a:latin typeface="Arial" panose="020B0604020202020204" pitchFamily="34" charset="0"/>
                <a:ea typeface="Times New Roman" panose="02020603050405020304" pitchFamily="18" charset="0"/>
                <a:cs typeface="Times New Roman" panose="02020603050405020304" pitchFamily="18" charset="0"/>
              </a:rPr>
              <a:t>When you arrive:</a:t>
            </a:r>
            <a:br>
              <a:rPr lang="en-US" sz="2700" b="1" i="1" dirty="0">
                <a:effectLst/>
                <a:latin typeface="Arial" panose="020B0604020202020204" pitchFamily="34" charset="0"/>
                <a:ea typeface="Times New Roman" panose="02020603050405020304" pitchFamily="18" charset="0"/>
                <a:cs typeface="Times New Roman" panose="02020603050405020304" pitchFamily="18" charset="0"/>
              </a:rPr>
            </a:br>
            <a:br>
              <a:rPr lang="en-US" sz="2700" i="1" dirty="0">
                <a:effectLst/>
                <a:latin typeface="Arial" panose="020B0604020202020204" pitchFamily="34" charset="0"/>
                <a:ea typeface="Times New Roman" panose="02020603050405020304" pitchFamily="18" charset="0"/>
                <a:cs typeface="Times New Roman" panose="02020603050405020304" pitchFamily="18" charset="0"/>
              </a:rPr>
            </a:br>
            <a:r>
              <a:rPr lang="en-US" sz="2700" i="1" dirty="0">
                <a:effectLst/>
                <a:latin typeface="Arial" panose="020B0604020202020204" pitchFamily="34" charset="0"/>
                <a:ea typeface="Times New Roman" panose="02020603050405020304" pitchFamily="18" charset="0"/>
                <a:cs typeface="Times New Roman" panose="02020603050405020304" pitchFamily="18" charset="0"/>
              </a:rPr>
              <a:t>BULLETINS should be on the tables near the stained glass double doors. Please place bulletins near each door into the sanctuary.</a:t>
            </a:r>
            <a:br>
              <a:rPr lang="en-US" sz="2700" i="1" dirty="0">
                <a:effectLst/>
                <a:latin typeface="Arial" panose="020B0604020202020204" pitchFamily="34" charset="0"/>
                <a:ea typeface="Times New Roman" panose="02020603050405020304" pitchFamily="18" charset="0"/>
                <a:cs typeface="Times New Roman" panose="02020603050405020304" pitchFamily="18" charset="0"/>
              </a:rPr>
            </a:br>
            <a:br>
              <a:rPr lang="en-US" sz="2700" i="1" dirty="0">
                <a:effectLst/>
                <a:latin typeface="Arial" panose="020B0604020202020204" pitchFamily="34" charset="0"/>
                <a:ea typeface="Times New Roman" panose="02020603050405020304" pitchFamily="18" charset="0"/>
                <a:cs typeface="Times New Roman" panose="02020603050405020304" pitchFamily="18" charset="0"/>
              </a:rPr>
            </a:br>
            <a:r>
              <a:rPr lang="en-US" sz="2700" i="1" dirty="0">
                <a:effectLst/>
                <a:latin typeface="Arial" panose="020B0604020202020204" pitchFamily="34" charset="0"/>
                <a:ea typeface="Times New Roman" panose="02020603050405020304" pitchFamily="18" charset="0"/>
                <a:cs typeface="Times New Roman" panose="02020603050405020304" pitchFamily="18" charset="0"/>
              </a:rPr>
              <a:t>Check that offering plates are on the bottom shelf of the ushers’ table at the back of the sanctuary.</a:t>
            </a:r>
            <a:br>
              <a:rPr lang="en-US" sz="2700" i="1" dirty="0">
                <a:effectLst/>
                <a:latin typeface="Arial" panose="020B0604020202020204" pitchFamily="34" charset="0"/>
                <a:ea typeface="Times New Roman" panose="02020603050405020304" pitchFamily="18" charset="0"/>
                <a:cs typeface="Times New Roman" panose="02020603050405020304" pitchFamily="18" charset="0"/>
              </a:rPr>
            </a:br>
            <a:r>
              <a:rPr lang="en-US" sz="2700" dirty="0">
                <a:effectLst/>
                <a:latin typeface="Arial" panose="020B0604020202020204" pitchFamily="34" charset="0"/>
                <a:ea typeface="Times New Roman" panose="02020603050405020304" pitchFamily="18" charset="0"/>
                <a:cs typeface="Times New Roman" panose="02020603050405020304" pitchFamily="18" charset="0"/>
              </a:rPr>
              <a:t> </a:t>
            </a:r>
            <a:br>
              <a:rPr lang="en-US" sz="2700" dirty="0">
                <a:effectLst/>
                <a:latin typeface="Arial" panose="020B0604020202020204" pitchFamily="34" charset="0"/>
                <a:ea typeface="Times New Roman" panose="02020603050405020304" pitchFamily="18" charset="0"/>
                <a:cs typeface="Times New Roman" panose="02020603050405020304" pitchFamily="18" charset="0"/>
              </a:rPr>
            </a:b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br>
              <a:rPr lang="en-US" sz="2200" dirty="0">
                <a:effectLst/>
                <a:latin typeface="Arial" panose="020B0604020202020204" pitchFamily="34" charset="0"/>
                <a:ea typeface="Times New Roman" panose="02020603050405020304" pitchFamily="18" charset="0"/>
                <a:cs typeface="Times New Roman" panose="02020603050405020304" pitchFamily="18" charset="0"/>
              </a:rPr>
            </a:br>
            <a:endParaRPr lang="en-US" sz="2200" dirty="0"/>
          </a:p>
        </p:txBody>
      </p:sp>
    </p:spTree>
    <p:extLst>
      <p:ext uri="{BB962C8B-B14F-4D97-AF65-F5344CB8AC3E}">
        <p14:creationId xmlns:p14="http://schemas.microsoft.com/office/powerpoint/2010/main" val="4142872516"/>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F5E262-F82D-A08C-4885-8E34A029FBFC}"/>
              </a:ext>
            </a:extLst>
          </p:cNvPr>
          <p:cNvSpPr txBox="1"/>
          <p:nvPr/>
        </p:nvSpPr>
        <p:spPr>
          <a:xfrm>
            <a:off x="947224" y="1514290"/>
            <a:ext cx="10658621" cy="830997"/>
          </a:xfrm>
          <a:prstGeom prst="rect">
            <a:avLst/>
          </a:prstGeom>
          <a:noFill/>
        </p:spPr>
        <p:txBody>
          <a:bodyPr wrap="square">
            <a:spAutoFit/>
          </a:bodyPr>
          <a:lstStyle/>
          <a:p>
            <a:pPr marL="0" marR="0" hangingPunct="0">
              <a:spcBef>
                <a:spcPts val="0"/>
              </a:spcBef>
              <a:spcAft>
                <a:spcPts val="0"/>
              </a:spcAft>
            </a:pP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hangingPunct="0">
              <a:spcBef>
                <a:spcPts val="0"/>
              </a:spcBef>
              <a:spcAft>
                <a:spcPts val="0"/>
              </a:spcAft>
              <a:buFont typeface="Courier New" panose="02070309020205020404" pitchFamily="49" charset="0"/>
              <a:buChar char="o"/>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2C27F62-A98A-E77A-7549-7FD6EA40C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303" y="210423"/>
            <a:ext cx="8388842" cy="6437153"/>
          </a:xfrm>
          <a:prstGeom prst="rect">
            <a:avLst/>
          </a:prstGeom>
        </p:spPr>
      </p:pic>
    </p:spTree>
    <p:extLst>
      <p:ext uri="{BB962C8B-B14F-4D97-AF65-F5344CB8AC3E}">
        <p14:creationId xmlns:p14="http://schemas.microsoft.com/office/powerpoint/2010/main" val="612756851"/>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D9F0C6-1E4F-8EE2-49F3-8F1BB1679D06}"/>
              </a:ext>
            </a:extLst>
          </p:cNvPr>
          <p:cNvSpPr txBox="1"/>
          <p:nvPr/>
        </p:nvSpPr>
        <p:spPr>
          <a:xfrm>
            <a:off x="669388" y="823688"/>
            <a:ext cx="10853224" cy="3046988"/>
          </a:xfrm>
          <a:prstGeom prst="rect">
            <a:avLst/>
          </a:prstGeom>
          <a:noFill/>
        </p:spPr>
        <p:txBody>
          <a:bodyPr wrap="square">
            <a:spAutoFit/>
          </a:bodyPr>
          <a:lstStyle/>
          <a:p>
            <a:pPr marL="342900" marR="0" lvl="0" indent="-342900" hangingPunct="0">
              <a:spcBef>
                <a:spcPts val="0"/>
              </a:spcBef>
              <a:spcAft>
                <a:spcPts val="0"/>
              </a:spcAft>
              <a:buFont typeface="Symbol" panose="05050102010706020507" pitchFamily="18" charset="2"/>
              <a:buChar char=""/>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WATCH FOR </a:t>
            </a:r>
            <a:r>
              <a:rPr lang="en-US" sz="3200" u="sng" dirty="0">
                <a:effectLst/>
                <a:latin typeface="Arial" panose="020B0604020202020204" pitchFamily="34" charset="0"/>
                <a:ea typeface="Times New Roman" panose="02020603050405020304" pitchFamily="18" charset="0"/>
                <a:cs typeface="Times New Roman" panose="02020603050405020304" pitchFamily="18" charset="0"/>
              </a:rPr>
              <a:t>congregants that cannot leave their pews </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to commune and ask them if they would like communion brought to them where they sit and tell Pastors when you commune. Ushers commune at the end of the line.</a:t>
            </a:r>
          </a:p>
          <a:p>
            <a:pPr marL="457200" marR="0" hangingPunct="0">
              <a:spcBef>
                <a:spcPts val="0"/>
              </a:spcBef>
              <a:spcAft>
                <a:spcPts val="0"/>
              </a:spcAft>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p>
          <a:p>
            <a:pPr marL="457200" marR="0" hangingPunct="0">
              <a:spcBef>
                <a:spcPts val="0"/>
              </a:spcBef>
              <a:spcAft>
                <a:spcPts val="0"/>
              </a:spcAft>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08114658"/>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4C4907-A468-144A-ACE3-AB10B5538748}"/>
              </a:ext>
            </a:extLst>
          </p:cNvPr>
          <p:cNvSpPr txBox="1"/>
          <p:nvPr/>
        </p:nvSpPr>
        <p:spPr>
          <a:xfrm>
            <a:off x="372793" y="1720840"/>
            <a:ext cx="10557803" cy="3662541"/>
          </a:xfrm>
          <a:prstGeom prst="rect">
            <a:avLst/>
          </a:prstGeom>
          <a:noFill/>
        </p:spPr>
        <p:txBody>
          <a:bodyPr wrap="square">
            <a:spAutoFit/>
          </a:bodyPr>
          <a:lstStyle/>
          <a:p>
            <a:pPr marL="457200" marR="0" hangingPunct="0">
              <a:spcBef>
                <a:spcPts val="0"/>
              </a:spcBef>
              <a:spcAft>
                <a:spcPts val="0"/>
              </a:spcAft>
            </a:pPr>
            <a:r>
              <a:rPr lang="en-US" sz="2400" b="1" u="sng" dirty="0">
                <a:effectLst/>
                <a:latin typeface="Arial" panose="020B0604020202020204" pitchFamily="34" charset="0"/>
                <a:ea typeface="Times New Roman" panose="02020603050405020304" pitchFamily="18" charset="0"/>
                <a:cs typeface="Times New Roman" panose="02020603050405020304" pitchFamily="18" charset="0"/>
              </a:rPr>
              <a:t>Following the Worship Service</a:t>
            </a:r>
          </a:p>
          <a:p>
            <a:pPr marL="457200" marR="0" hangingPunct="0">
              <a:spcBef>
                <a:spcPts val="0"/>
              </a:spcBef>
              <a:spcAft>
                <a:spcPts val="0"/>
              </a:spcAf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COLLECT THE OFFERING PLATES AND PLACE THEM ON THE ALTAR</a:t>
            </a:r>
          </a:p>
          <a:p>
            <a:pPr marL="342900" marR="0" lvl="0" indent="-342900" hangingPunct="0">
              <a:spcBef>
                <a:spcPts val="0"/>
              </a:spcBef>
              <a:spcAft>
                <a:spcPts val="0"/>
              </a:spcAft>
              <a:buFont typeface="Symbol" panose="05050102010706020507" pitchFamily="18" charset="2"/>
              <a:buChar char=""/>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SHELVE &amp; STRAIGHTEN HYMNALS</a:t>
            </a:r>
          </a:p>
          <a:p>
            <a:pPr marL="342900" marR="0" lvl="0" indent="-342900" hangingPunct="0">
              <a:spcBef>
                <a:spcPts val="0"/>
              </a:spcBef>
              <a:spcAft>
                <a:spcPts val="0"/>
              </a:spcAft>
              <a:buFont typeface="Symbol" panose="05050102010706020507" pitchFamily="18" charset="2"/>
              <a:buChar char=""/>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GATHER BULLETINS for Re-Use or Recycling</a:t>
            </a:r>
          </a:p>
          <a:p>
            <a:pPr marL="342900" marR="0" lvl="0" indent="-342900" hangingPunct="0">
              <a:spcBef>
                <a:spcPts val="0"/>
              </a:spcBef>
              <a:spcAft>
                <a:spcPts val="0"/>
              </a:spcAft>
              <a:buFont typeface="Symbol" panose="05050102010706020507" pitchFamily="18" charset="2"/>
              <a:buChar char=""/>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PICK UP trash or other items left in the sanctuary</a:t>
            </a:r>
          </a:p>
          <a:p>
            <a:pPr marL="342900" marR="0" lvl="0" indent="-342900" hangingPunct="0">
              <a:spcBef>
                <a:spcPts val="0"/>
              </a:spcBef>
              <a:spcAft>
                <a:spcPts val="0"/>
              </a:spcAft>
              <a:buFont typeface="Symbol" panose="05050102010706020507" pitchFamily="18" charset="2"/>
              <a:buChar char=""/>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CLEAN AROUND THE ALTAR with the small carpet sweeper from the sacristy</a:t>
            </a:r>
          </a:p>
          <a:p>
            <a:pPr marL="0" marR="0" hangingPunct="0">
              <a:spcBef>
                <a:spcPts val="0"/>
              </a:spcBef>
              <a:spcAft>
                <a:spcPts val="0"/>
              </a:spcAft>
            </a:pP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hangingPunct="0">
              <a:spcBef>
                <a:spcPts val="0"/>
              </a:spcBef>
              <a:spcAft>
                <a:spcPts val="0"/>
              </a:spcAft>
            </a:pP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br>
              <a:rPr lang="en-US" sz="1800" b="1" dirty="0">
                <a:effectLst/>
                <a:latin typeface="Arial" panose="020B0604020202020204" pitchFamily="34" charset="0"/>
                <a:ea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val="3043550227"/>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00B9AC-8454-F4D8-D24C-2B6CDDA8E6E5}"/>
              </a:ext>
            </a:extLst>
          </p:cNvPr>
          <p:cNvSpPr txBox="1"/>
          <p:nvPr/>
        </p:nvSpPr>
        <p:spPr>
          <a:xfrm>
            <a:off x="1400175" y="2274838"/>
            <a:ext cx="8686800" cy="2308324"/>
          </a:xfrm>
          <a:prstGeom prst="rect">
            <a:avLst/>
          </a:prstGeom>
          <a:noFill/>
        </p:spPr>
        <p:txBody>
          <a:bodyPr wrap="square" rtlCol="0">
            <a:spAutoFit/>
          </a:bodyPr>
          <a:lstStyle/>
          <a:p>
            <a:pPr algn="ctr"/>
            <a:r>
              <a:rPr lang="en-US" sz="7200" dirty="0"/>
              <a:t>Thank you for your interest in Ushering</a:t>
            </a:r>
          </a:p>
        </p:txBody>
      </p:sp>
    </p:spTree>
    <p:extLst>
      <p:ext uri="{BB962C8B-B14F-4D97-AF65-F5344CB8AC3E}">
        <p14:creationId xmlns:p14="http://schemas.microsoft.com/office/powerpoint/2010/main" val="5565120"/>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E6EFA0-1831-EBBE-3331-9A6932C287A1}"/>
              </a:ext>
            </a:extLst>
          </p:cNvPr>
          <p:cNvSpPr txBox="1"/>
          <p:nvPr/>
        </p:nvSpPr>
        <p:spPr>
          <a:xfrm>
            <a:off x="2301238" y="1091163"/>
            <a:ext cx="7589521" cy="584775"/>
          </a:xfrm>
          <a:prstGeom prst="rect">
            <a:avLst/>
          </a:prstGeom>
          <a:noFill/>
        </p:spPr>
        <p:txBody>
          <a:bodyPr wrap="square" rtlCol="0">
            <a:spAutoFit/>
          </a:bodyPr>
          <a:lstStyle/>
          <a:p>
            <a:r>
              <a:rPr lang="en-US" sz="3200" dirty="0"/>
              <a:t>Usher Positions as People Arrive at Church</a:t>
            </a:r>
          </a:p>
        </p:txBody>
      </p:sp>
      <p:pic>
        <p:nvPicPr>
          <p:cNvPr id="5" name="Picture 4">
            <a:extLst>
              <a:ext uri="{FF2B5EF4-FFF2-40B4-BE49-F238E27FC236}">
                <a16:creationId xmlns:a16="http://schemas.microsoft.com/office/drawing/2014/main" id="{05A0BD96-053D-FC24-0134-BC6B92954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55" y="2182674"/>
            <a:ext cx="10825089" cy="4062463"/>
          </a:xfrm>
          <a:prstGeom prst="rect">
            <a:avLst/>
          </a:prstGeom>
        </p:spPr>
      </p:pic>
      <p:sp>
        <p:nvSpPr>
          <p:cNvPr id="2" name="TextBox 1">
            <a:extLst>
              <a:ext uri="{FF2B5EF4-FFF2-40B4-BE49-F238E27FC236}">
                <a16:creationId xmlns:a16="http://schemas.microsoft.com/office/drawing/2014/main" id="{BDD91370-2B07-E519-A324-5B92F89782B7}"/>
              </a:ext>
            </a:extLst>
          </p:cNvPr>
          <p:cNvSpPr txBox="1"/>
          <p:nvPr/>
        </p:nvSpPr>
        <p:spPr>
          <a:xfrm>
            <a:off x="4171070" y="365412"/>
            <a:ext cx="2841674" cy="584775"/>
          </a:xfrm>
          <a:prstGeom prst="rect">
            <a:avLst/>
          </a:prstGeom>
          <a:noFill/>
        </p:spPr>
        <p:txBody>
          <a:bodyPr wrap="square" rtlCol="0">
            <a:spAutoFit/>
          </a:bodyPr>
          <a:lstStyle/>
          <a:p>
            <a:r>
              <a:rPr lang="en-US" sz="3200" dirty="0"/>
              <a:t>Before Worship</a:t>
            </a:r>
          </a:p>
        </p:txBody>
      </p:sp>
    </p:spTree>
    <p:extLst>
      <p:ext uri="{BB962C8B-B14F-4D97-AF65-F5344CB8AC3E}">
        <p14:creationId xmlns:p14="http://schemas.microsoft.com/office/powerpoint/2010/main" val="259771385"/>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623AE6-167A-00DB-2A54-543433A45F76}"/>
              </a:ext>
            </a:extLst>
          </p:cNvPr>
          <p:cNvSpPr txBox="1"/>
          <p:nvPr/>
        </p:nvSpPr>
        <p:spPr>
          <a:xfrm>
            <a:off x="314178" y="1905506"/>
            <a:ext cx="11563643" cy="3046988"/>
          </a:xfrm>
          <a:prstGeom prst="rect">
            <a:avLst/>
          </a:prstGeom>
          <a:noFill/>
        </p:spPr>
        <p:txBody>
          <a:bodyPr wrap="square">
            <a:spAutoFit/>
          </a:bodyPr>
          <a:lstStyle/>
          <a:p>
            <a:pPr marL="0" marR="0" hangingPunct="0">
              <a:spcBef>
                <a:spcPts val="0"/>
              </a:spcBef>
              <a:spcAft>
                <a:spcPts val="0"/>
              </a:spcAf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CLOSE THE DOORS to the sanctuary after the Pastor and acolytes move in for the Processional.</a:t>
            </a:r>
          </a:p>
          <a:p>
            <a:pPr marL="342900" marR="0" lvl="0" indent="-342900" hangingPunct="0">
              <a:spcBef>
                <a:spcPts val="0"/>
              </a:spcBef>
              <a:spcAft>
                <a:spcPts val="0"/>
              </a:spcAft>
              <a:buFont typeface="Symbol" panose="05050102010706020507" pitchFamily="18" charset="2"/>
              <a:buChar char=""/>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2400" b="1" i="1" u="sng" dirty="0">
                <a:effectLst/>
                <a:latin typeface="Arial" panose="020B0604020202020204" pitchFamily="34" charset="0"/>
                <a:ea typeface="Times New Roman" panose="02020603050405020304" pitchFamily="18" charset="0"/>
                <a:cs typeface="Times New Roman" panose="02020603050405020304" pitchFamily="18" charset="0"/>
              </a:rPr>
              <a:t>During the “Gathering Hymn” </a:t>
            </a:r>
            <a:r>
              <a:rPr lang="en-US" sz="2400" b="1" i="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COUNT</a:t>
            </a:r>
            <a:r>
              <a:rPr lang="en-US" sz="2400" b="1" i="1" u="sng" dirty="0">
                <a:solidFill>
                  <a:schemeClr val="tx1">
                    <a:lumMod val="9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i="1" u="sng" dirty="0">
                <a:effectLst/>
                <a:latin typeface="Arial" panose="020B0604020202020204" pitchFamily="34" charset="0"/>
                <a:ea typeface="Times New Roman" panose="02020603050405020304" pitchFamily="18" charset="0"/>
                <a:cs typeface="Times New Roman" panose="02020603050405020304" pitchFamily="18" charset="0"/>
              </a:rPr>
              <a:t>the number of persons present </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including</a:t>
            </a:r>
            <a:r>
              <a:rPr lang="en-US" sz="2400" b="1" i="1" dirty="0">
                <a:effectLst/>
                <a:latin typeface="Arial" panose="020B0604020202020204" pitchFamily="34" charset="0"/>
                <a:ea typeface="Times New Roman" panose="02020603050405020304" pitchFamily="18" charset="0"/>
                <a:cs typeface="Times New Roman" panose="02020603050405020304" pitchFamily="18" charset="0"/>
              </a:rPr>
              <a:t> all children and persons in the choir and the balcony</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and record that number on the attendance sheet in the ushers’ binder. </a:t>
            </a:r>
          </a:p>
          <a:p>
            <a:pPr marL="0" marR="0" hangingPunct="0">
              <a:spcBef>
                <a:spcPts val="0"/>
              </a:spcBef>
              <a:spcAft>
                <a:spcPts val="0"/>
              </a:spcAf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5052964D-8394-9256-C74B-5D919AF05435}"/>
              </a:ext>
            </a:extLst>
          </p:cNvPr>
          <p:cNvSpPr txBox="1"/>
          <p:nvPr/>
        </p:nvSpPr>
        <p:spPr>
          <a:xfrm>
            <a:off x="668214" y="712952"/>
            <a:ext cx="10086536" cy="707886"/>
          </a:xfrm>
          <a:prstGeom prst="rect">
            <a:avLst/>
          </a:prstGeom>
          <a:noFill/>
        </p:spPr>
        <p:txBody>
          <a:bodyPr wrap="square" rtlCol="0">
            <a:spAutoFit/>
          </a:bodyPr>
          <a:lstStyle/>
          <a:p>
            <a:r>
              <a:rPr lang="en-US" sz="4000" dirty="0"/>
              <a:t>As the Worship Service Begins – During Worship</a:t>
            </a:r>
          </a:p>
        </p:txBody>
      </p:sp>
    </p:spTree>
    <p:extLst>
      <p:ext uri="{BB962C8B-B14F-4D97-AF65-F5344CB8AC3E}">
        <p14:creationId xmlns:p14="http://schemas.microsoft.com/office/powerpoint/2010/main" val="3718493076"/>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19374F-C18B-D5FE-03CE-4983F360933B}"/>
              </a:ext>
            </a:extLst>
          </p:cNvPr>
          <p:cNvSpPr txBox="1"/>
          <p:nvPr/>
        </p:nvSpPr>
        <p:spPr>
          <a:xfrm>
            <a:off x="3727939" y="2412609"/>
            <a:ext cx="4234376" cy="923330"/>
          </a:xfrm>
          <a:prstGeom prst="rect">
            <a:avLst/>
          </a:prstGeom>
          <a:noFill/>
        </p:spPr>
        <p:txBody>
          <a:bodyPr wrap="square" rtlCol="0">
            <a:spAutoFit/>
          </a:bodyPr>
          <a:lstStyle/>
          <a:p>
            <a:r>
              <a:rPr lang="en-US" sz="5400" dirty="0"/>
              <a:t>The Offering</a:t>
            </a:r>
          </a:p>
        </p:txBody>
      </p:sp>
    </p:spTree>
    <p:extLst>
      <p:ext uri="{BB962C8B-B14F-4D97-AF65-F5344CB8AC3E}">
        <p14:creationId xmlns:p14="http://schemas.microsoft.com/office/powerpoint/2010/main" val="1443221076"/>
      </p:ext>
    </p:extLst>
  </p:cSld>
  <p:clrMapOvr>
    <a:masterClrMapping/>
  </p:clrMapOvr>
  <mc:AlternateContent xmlns:mc="http://schemas.openxmlformats.org/markup-compatibility/2006">
    <mc:Choice xmlns:p14="http://schemas.microsoft.com/office/powerpoint/2010/main" Requires="p14">
      <p:transition spd="slow" p14:dur="5000" advClick="0" advTm="5000"/>
    </mc:Choice>
    <mc:Fallback>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41AE19-9849-18DC-B9FC-E7B91FB006A9}"/>
              </a:ext>
            </a:extLst>
          </p:cNvPr>
          <p:cNvSpPr txBox="1"/>
          <p:nvPr/>
        </p:nvSpPr>
        <p:spPr>
          <a:xfrm>
            <a:off x="569743" y="398790"/>
            <a:ext cx="10747716" cy="2431435"/>
          </a:xfrm>
          <a:prstGeom prst="rect">
            <a:avLst/>
          </a:prstGeom>
          <a:noFill/>
        </p:spPr>
        <p:txBody>
          <a:bodyPr wrap="square">
            <a:spAutoFit/>
          </a:bodyPr>
          <a:lstStyle/>
          <a:p>
            <a:pPr marL="0" marR="0" algn="ctr" hangingPunct="0">
              <a:spcBef>
                <a:spcPts val="0"/>
              </a:spcBef>
              <a:spcAft>
                <a:spcPts val="0"/>
              </a:spcAft>
            </a:pP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The Offering</a:t>
            </a:r>
          </a:p>
          <a:p>
            <a:pPr marL="0" marR="0" hangingPunct="0">
              <a:spcBef>
                <a:spcPts val="0"/>
              </a:spcBef>
              <a:spcAft>
                <a:spcPts val="0"/>
              </a:spcAf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Ushers gather with the acolytes at the stained glass doors after the “</a:t>
            </a:r>
            <a:r>
              <a:rPr lang="en-US" sz="2400" b="1" i="1" dirty="0">
                <a:effectLst/>
                <a:latin typeface="Arial" panose="020B0604020202020204" pitchFamily="34" charset="0"/>
                <a:ea typeface="Times New Roman" panose="02020603050405020304" pitchFamily="18" charset="0"/>
                <a:cs typeface="Times New Roman" panose="02020603050405020304" pitchFamily="18" charset="0"/>
              </a:rPr>
              <a:t>Hymn of the Day</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and the “</a:t>
            </a:r>
            <a:r>
              <a:rPr lang="en-US" sz="2400" b="1" i="1" dirty="0">
                <a:effectLst/>
                <a:latin typeface="Arial" panose="020B0604020202020204" pitchFamily="34" charset="0"/>
                <a:ea typeface="Times New Roman" panose="02020603050405020304" pitchFamily="18" charset="0"/>
                <a:cs typeface="Times New Roman" panose="02020603050405020304" pitchFamily="18" charset="0"/>
              </a:rPr>
              <a:t>Apostles Creed</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p>
          <a:p>
            <a:pPr marR="0" lvl="0" hangingPunct="0">
              <a:spcBef>
                <a:spcPts val="0"/>
              </a:spcBef>
              <a:spcAft>
                <a:spcPts val="0"/>
              </a:spcAf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R="0" lvl="0" hangingPunct="0">
              <a:spcBef>
                <a:spcPts val="0"/>
              </a:spcBef>
              <a:spcAft>
                <a:spcPts val="0"/>
              </a:spcAft>
            </a:pP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9653765-6A90-C2EC-6F73-E4B5B0233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33" y="2323554"/>
            <a:ext cx="10853224" cy="4078559"/>
          </a:xfrm>
          <a:prstGeom prst="rect">
            <a:avLst/>
          </a:prstGeom>
        </p:spPr>
      </p:pic>
    </p:spTree>
    <p:extLst>
      <p:ext uri="{BB962C8B-B14F-4D97-AF65-F5344CB8AC3E}">
        <p14:creationId xmlns:p14="http://schemas.microsoft.com/office/powerpoint/2010/main" val="1388534317"/>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CC5034-98EB-0679-1816-982EE0EF85C3}"/>
              </a:ext>
            </a:extLst>
          </p:cNvPr>
          <p:cNvSpPr txBox="1"/>
          <p:nvPr/>
        </p:nvSpPr>
        <p:spPr>
          <a:xfrm>
            <a:off x="681726" y="338298"/>
            <a:ext cx="10438227" cy="1200329"/>
          </a:xfrm>
          <a:prstGeom prst="rect">
            <a:avLst/>
          </a:prstGeom>
          <a:noFill/>
        </p:spPr>
        <p:txBody>
          <a:bodyPr wrap="square">
            <a:spAutoFit/>
          </a:bodyPr>
          <a:lstStyle/>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After the “</a:t>
            </a:r>
            <a:r>
              <a:rPr lang="en-US" sz="2400" b="1" i="1" dirty="0">
                <a:effectLst/>
                <a:latin typeface="Arial" panose="020B0604020202020204" pitchFamily="34" charset="0"/>
                <a:ea typeface="Times New Roman" panose="02020603050405020304" pitchFamily="18" charset="0"/>
                <a:cs typeface="Times New Roman" panose="02020603050405020304" pitchFamily="18" charset="0"/>
              </a:rPr>
              <a:t>Sharing of God’s Peace</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the acolytes will move to the front of the Sanctuary in the center aisle, while the ushers move to the side aisles.  </a:t>
            </a:r>
          </a:p>
        </p:txBody>
      </p:sp>
      <p:pic>
        <p:nvPicPr>
          <p:cNvPr id="4" name="Picture 3">
            <a:extLst>
              <a:ext uri="{FF2B5EF4-FFF2-40B4-BE49-F238E27FC236}">
                <a16:creationId xmlns:a16="http://schemas.microsoft.com/office/drawing/2014/main" id="{526ED8B0-4DDC-0386-E75B-F5415077D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29" y="1730327"/>
            <a:ext cx="11091145" cy="4167968"/>
          </a:xfrm>
          <a:prstGeom prst="rect">
            <a:avLst/>
          </a:prstGeom>
        </p:spPr>
      </p:pic>
    </p:spTree>
    <p:extLst>
      <p:ext uri="{BB962C8B-B14F-4D97-AF65-F5344CB8AC3E}">
        <p14:creationId xmlns:p14="http://schemas.microsoft.com/office/powerpoint/2010/main" val="421003563"/>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A2BC6A-49AE-0D00-7893-1F11D025A58D}"/>
              </a:ext>
            </a:extLst>
          </p:cNvPr>
          <p:cNvSpPr txBox="1"/>
          <p:nvPr/>
        </p:nvSpPr>
        <p:spPr>
          <a:xfrm>
            <a:off x="601394" y="875994"/>
            <a:ext cx="10360856" cy="1938992"/>
          </a:xfrm>
          <a:prstGeom prst="rect">
            <a:avLst/>
          </a:prstGeom>
          <a:noFill/>
        </p:spPr>
        <p:txBody>
          <a:bodyPr wrap="square">
            <a:spAutoFit/>
          </a:bodyPr>
          <a:lstStyle/>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Starting at the </a:t>
            </a:r>
            <a:r>
              <a:rPr lang="en-US" sz="2400" u="sng" dirty="0">
                <a:effectLst/>
                <a:latin typeface="Arial" panose="020B0604020202020204" pitchFamily="34" charset="0"/>
                <a:ea typeface="Times New Roman" panose="02020603050405020304" pitchFamily="18" charset="0"/>
                <a:cs typeface="Times New Roman" panose="02020603050405020304" pitchFamily="18" charset="0"/>
              </a:rPr>
              <a:t>front</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of the congregation, the ushers will pass the offering plates:</a:t>
            </a:r>
          </a:p>
          <a:p>
            <a:pPr marL="342900" marR="0" lvl="0" indent="-342900" hangingPunct="0">
              <a:spcBef>
                <a:spcPts val="0"/>
              </a:spcBef>
              <a:spcAft>
                <a:spcPts val="0"/>
              </a:spcAft>
              <a:buFont typeface="Symbol" panose="05050102010706020507" pitchFamily="18" charset="2"/>
              <a:buChar char=""/>
            </a:pPr>
            <a:endParaRPr lang="en-US" sz="24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u="sng" dirty="0">
                <a:effectLst/>
                <a:latin typeface="Arial" panose="020B0604020202020204" pitchFamily="34" charset="0"/>
                <a:ea typeface="Times New Roman" panose="02020603050405020304" pitchFamily="18" charset="0"/>
                <a:cs typeface="Times New Roman" panose="02020603050405020304" pitchFamily="18" charset="0"/>
              </a:rPr>
              <a:t>FIRST</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to the </a:t>
            </a:r>
            <a:r>
              <a:rPr lang="en-US" sz="2400" u="sng" dirty="0">
                <a:effectLst/>
                <a:latin typeface="Arial" panose="020B0604020202020204" pitchFamily="34" charset="0"/>
                <a:ea typeface="Times New Roman" panose="02020603050405020304" pitchFamily="18" charset="0"/>
                <a:cs typeface="Times New Roman" panose="02020603050405020304" pitchFamily="18" charset="0"/>
              </a:rPr>
              <a:t>side pew sections</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 and </a:t>
            </a:r>
          </a:p>
          <a:p>
            <a:pPr marL="342900" marR="0" lvl="0" indent="-342900" hangingPunct="0">
              <a:spcBef>
                <a:spcPts val="0"/>
              </a:spcBef>
              <a:spcAft>
                <a:spcPts val="0"/>
              </a:spcAft>
              <a:buFont typeface="Symbol" panose="05050102010706020507" pitchFamily="18" charset="2"/>
              <a:buChar char=""/>
            </a:pPr>
            <a:endParaRPr lang="en-US" sz="24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FF68506-9045-EB7E-F5FD-8D487DEA6098}"/>
              </a:ext>
            </a:extLst>
          </p:cNvPr>
          <p:cNvSpPr txBox="1"/>
          <p:nvPr/>
        </p:nvSpPr>
        <p:spPr>
          <a:xfrm>
            <a:off x="4536831" y="321212"/>
            <a:ext cx="2799471" cy="646331"/>
          </a:xfrm>
          <a:prstGeom prst="rect">
            <a:avLst/>
          </a:prstGeom>
          <a:noFill/>
        </p:spPr>
        <p:txBody>
          <a:bodyPr wrap="square" rtlCol="0">
            <a:spAutoFit/>
          </a:bodyPr>
          <a:lstStyle/>
          <a:p>
            <a:r>
              <a:rPr lang="en-US" sz="3600" dirty="0"/>
              <a:t>The Offering</a:t>
            </a:r>
          </a:p>
        </p:txBody>
      </p:sp>
      <p:pic>
        <p:nvPicPr>
          <p:cNvPr id="6" name="Picture 5">
            <a:extLst>
              <a:ext uri="{FF2B5EF4-FFF2-40B4-BE49-F238E27FC236}">
                <a16:creationId xmlns:a16="http://schemas.microsoft.com/office/drawing/2014/main" id="{AB79E301-7902-2357-B5C5-5B3F65588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305" y="2846779"/>
            <a:ext cx="9319064" cy="3502034"/>
          </a:xfrm>
          <a:prstGeom prst="rect">
            <a:avLst/>
          </a:prstGeom>
        </p:spPr>
      </p:pic>
    </p:spTree>
    <p:extLst>
      <p:ext uri="{BB962C8B-B14F-4D97-AF65-F5344CB8AC3E}">
        <p14:creationId xmlns:p14="http://schemas.microsoft.com/office/powerpoint/2010/main" val="4082858370"/>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A2BC6A-49AE-0D00-7893-1F11D025A58D}"/>
              </a:ext>
            </a:extLst>
          </p:cNvPr>
          <p:cNvSpPr txBox="1"/>
          <p:nvPr/>
        </p:nvSpPr>
        <p:spPr>
          <a:xfrm>
            <a:off x="626013" y="1521397"/>
            <a:ext cx="10360856" cy="1200329"/>
          </a:xfrm>
          <a:prstGeom prst="rect">
            <a:avLst/>
          </a:prstGeom>
          <a:noFill/>
        </p:spPr>
        <p:txBody>
          <a:bodyPr wrap="square">
            <a:spAutoFit/>
          </a:bodyPr>
          <a:lstStyle/>
          <a:p>
            <a:pPr marL="342900" marR="0" lvl="0" indent="-342900" hangingPunct="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When side pew sections are completed the ushers will move to the outside side aisles to assist the acolytes with the passing of the offering plates in the </a:t>
            </a:r>
            <a:r>
              <a:rPr lang="en-US" sz="2400" u="sng" dirty="0">
                <a:effectLst/>
                <a:latin typeface="Arial" panose="020B0604020202020204" pitchFamily="34" charset="0"/>
                <a:ea typeface="Times New Roman" panose="02020603050405020304" pitchFamily="18" charset="0"/>
                <a:cs typeface="Times New Roman" panose="02020603050405020304" pitchFamily="18" charset="0"/>
              </a:rPr>
              <a:t>center pew sections</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FF68506-9045-EB7E-F5FD-8D487DEA6098}"/>
              </a:ext>
            </a:extLst>
          </p:cNvPr>
          <p:cNvSpPr txBox="1"/>
          <p:nvPr/>
        </p:nvSpPr>
        <p:spPr>
          <a:xfrm>
            <a:off x="4079632" y="623801"/>
            <a:ext cx="2799471" cy="646331"/>
          </a:xfrm>
          <a:prstGeom prst="rect">
            <a:avLst/>
          </a:prstGeom>
          <a:noFill/>
        </p:spPr>
        <p:txBody>
          <a:bodyPr wrap="square" rtlCol="0">
            <a:spAutoFit/>
          </a:bodyPr>
          <a:lstStyle/>
          <a:p>
            <a:r>
              <a:rPr lang="en-US" sz="3600" dirty="0"/>
              <a:t>The Offering</a:t>
            </a:r>
          </a:p>
        </p:txBody>
      </p:sp>
      <p:pic>
        <p:nvPicPr>
          <p:cNvPr id="5" name="Picture 4">
            <a:extLst>
              <a:ext uri="{FF2B5EF4-FFF2-40B4-BE49-F238E27FC236}">
                <a16:creationId xmlns:a16="http://schemas.microsoft.com/office/drawing/2014/main" id="{AD7DAF2A-44AC-CC1F-641B-3F70E8B8F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771" y="2854924"/>
            <a:ext cx="8799341" cy="3306726"/>
          </a:xfrm>
          <a:prstGeom prst="rect">
            <a:avLst/>
          </a:prstGeom>
        </p:spPr>
      </p:pic>
    </p:spTree>
    <p:extLst>
      <p:ext uri="{BB962C8B-B14F-4D97-AF65-F5344CB8AC3E}">
        <p14:creationId xmlns:p14="http://schemas.microsoft.com/office/powerpoint/2010/main" val="1103133591"/>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2243</TotalTime>
  <Words>738</Words>
  <Application>Microsoft Office PowerPoint</Application>
  <PresentationFormat>Widescreen</PresentationFormat>
  <Paragraphs>75</Paragraphs>
  <Slides>23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Courier New</vt:lpstr>
      <vt:lpstr>Symbol</vt:lpstr>
      <vt:lpstr>Office Theme</vt:lpstr>
      <vt:lpstr>PowerPoint Presentation</vt:lpstr>
      <vt:lpstr>       Before Worship   Please arrive at least 30 minutes before the service.     When you arrive:  BULLETINS should be on the tables near the stained glass double doors. Please place bulletins near each door into the sanctuary.  Check that offering plates are on the bottom shelf of the ushers’ table at the back of the sanctuary.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Before Worship   Please arrive at least 30 minutes before the service. When you arrive:    BULLETINS should be on the tables near the stained glass double doors. Please place bulletins near each door into the sanctuary.  Check that offering plates are on the bottom shelf of the ushers’ table at the back of the sanctuary.</dc:title>
  <dc:creator>Ken Varland</dc:creator>
  <cp:lastModifiedBy>David Nissen</cp:lastModifiedBy>
  <cp:revision>55</cp:revision>
  <dcterms:created xsi:type="dcterms:W3CDTF">2023-03-28T19:47:48Z</dcterms:created>
  <dcterms:modified xsi:type="dcterms:W3CDTF">2023-06-12T16:58:22Z</dcterms:modified>
</cp:coreProperties>
</file>